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6"/>
  </p:notesMasterIdLst>
  <p:sldIdLst>
    <p:sldId id="257" r:id="rId3"/>
    <p:sldId id="261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65" r:id="rId12"/>
    <p:sldId id="267" r:id="rId13"/>
    <p:sldId id="270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3871C-92D0-46B1-B8EC-F030BC3B0A27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FB044-3098-4D7A-AA98-7C2B4B4356DA}">
      <dgm:prSet phldrT="[Text]" custT="1"/>
      <dgm:spPr>
        <a:solidFill>
          <a:srgbClr val="FFC000"/>
        </a:solidFill>
        <a:ln w="76200">
          <a:solidFill>
            <a:schemeClr val="accent1"/>
          </a:solidFill>
        </a:ln>
      </dgm:spPr>
      <dgm:t>
        <a:bodyPr tIns="365760"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Performance Appraisal Cycle </a:t>
          </a:r>
        </a:p>
        <a:p>
          <a:r>
            <a:rPr lang="en-US" sz="2400" b="1" dirty="0" smtClean="0">
              <a:solidFill>
                <a:sysClr val="windowText" lastClr="000000"/>
              </a:solidFill>
            </a:rPr>
            <a:t/>
          </a:r>
          <a:br>
            <a:rPr lang="en-US" sz="2400" b="1" dirty="0" smtClean="0">
              <a:solidFill>
                <a:sysClr val="windowText" lastClr="000000"/>
              </a:solidFill>
            </a:rPr>
          </a:br>
          <a:r>
            <a:rPr lang="en-US" sz="2400" b="1" dirty="0" smtClean="0">
              <a:solidFill>
                <a:sysClr val="windowText" lastClr="000000"/>
              </a:solidFill>
            </a:rPr>
            <a:t>April 01 </a:t>
          </a:r>
        </a:p>
        <a:p>
          <a:r>
            <a:rPr lang="en-US" sz="2400" b="1" dirty="0" smtClean="0">
              <a:solidFill>
                <a:sysClr val="windowText" lastClr="000000"/>
              </a:solidFill>
            </a:rPr>
            <a:t>through </a:t>
          </a:r>
        </a:p>
        <a:p>
          <a:r>
            <a:rPr lang="en-US" sz="2400" b="1" dirty="0" smtClean="0">
              <a:solidFill>
                <a:sysClr val="windowText" lastClr="000000"/>
              </a:solidFill>
            </a:rPr>
            <a:t>March 31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15C1878F-1FB3-40A2-A8B6-AA73CD9D77FF}" type="parTrans" cxnId="{6EBD689D-9D59-4B40-B731-7AA454FCE225}">
      <dgm:prSet/>
      <dgm:spPr/>
      <dgm:t>
        <a:bodyPr/>
        <a:lstStyle/>
        <a:p>
          <a:endParaRPr lang="en-US"/>
        </a:p>
      </dgm:t>
    </dgm:pt>
    <dgm:pt modelId="{A7CC86F2-7D21-434F-B58D-26E803F7797F}" type="sibTrans" cxnId="{6EBD689D-9D59-4B40-B731-7AA454FCE225}">
      <dgm:prSet/>
      <dgm:spPr/>
      <dgm:t>
        <a:bodyPr/>
        <a:lstStyle/>
        <a:p>
          <a:endParaRPr lang="en-US"/>
        </a:p>
      </dgm:t>
    </dgm:pt>
    <dgm:pt modelId="{6E3DCB72-0F0E-4A5D-B695-5B6DB614DC76}">
      <dgm:prSet phldrT="[Text]" custT="1"/>
      <dgm:spPr>
        <a:solidFill>
          <a:srgbClr val="FFC000"/>
        </a:solidFill>
        <a:ln w="76200">
          <a:solidFill>
            <a:schemeClr val="accent1"/>
          </a:solidFill>
        </a:ln>
      </dgm:spPr>
      <dgm:t>
        <a:bodyPr tIns="365760"/>
        <a:lstStyle/>
        <a:p>
          <a:r>
            <a:rPr lang="en-US" sz="2000" b="1" dirty="0" smtClean="0">
              <a:solidFill>
                <a:sysClr val="windowText" lastClr="000000"/>
              </a:solidFill>
            </a:rPr>
            <a:t>Minimum of </a:t>
          </a:r>
        </a:p>
        <a:p>
          <a:r>
            <a:rPr lang="en-US" sz="2000" b="1" dirty="0" smtClean="0">
              <a:solidFill>
                <a:sysClr val="windowText" lastClr="000000"/>
              </a:solidFill>
            </a:rPr>
            <a:t>THREE</a:t>
          </a:r>
        </a:p>
        <a:p>
          <a:r>
            <a:rPr lang="en-US" sz="2000" b="1" dirty="0" smtClean="0">
              <a:solidFill>
                <a:sysClr val="windowText" lastClr="000000"/>
              </a:solidFill>
            </a:rPr>
            <a:t> Performance Discussions are</a:t>
          </a:r>
        </a:p>
        <a:p>
          <a:r>
            <a:rPr lang="en-US" sz="2000" b="1" dirty="0" smtClean="0">
              <a:solidFill>
                <a:sysClr val="windowText" lastClr="000000"/>
              </a:solidFill>
            </a:rPr>
            <a:t> </a:t>
          </a:r>
          <a:r>
            <a:rPr lang="en-US" sz="2000" b="1" i="1" dirty="0" smtClean="0">
              <a:solidFill>
                <a:sysClr val="windowText" lastClr="000000"/>
              </a:solidFill>
            </a:rPr>
            <a:t>Required </a:t>
          </a:r>
        </a:p>
        <a:p>
          <a:r>
            <a:rPr lang="en-US" sz="2000" b="1" dirty="0" smtClean="0">
              <a:solidFill>
                <a:sysClr val="windowText" lastClr="000000"/>
              </a:solidFill>
            </a:rPr>
            <a:t>BUT MORE RECOMMENDED</a:t>
          </a:r>
          <a:endParaRPr lang="en-US" sz="2000" b="1" dirty="0">
            <a:solidFill>
              <a:sysClr val="windowText" lastClr="000000"/>
            </a:solidFill>
          </a:endParaRPr>
        </a:p>
      </dgm:t>
    </dgm:pt>
    <dgm:pt modelId="{B097B6BD-A366-4319-86CA-A7233161808F}" type="parTrans" cxnId="{3535038A-D859-4306-B665-D70379365E8B}">
      <dgm:prSet/>
      <dgm:spPr/>
      <dgm:t>
        <a:bodyPr/>
        <a:lstStyle/>
        <a:p>
          <a:endParaRPr lang="en-US"/>
        </a:p>
      </dgm:t>
    </dgm:pt>
    <dgm:pt modelId="{6CE4943A-E4C6-4AA6-9ABA-8654E66F8446}" type="sibTrans" cxnId="{3535038A-D859-4306-B665-D70379365E8B}">
      <dgm:prSet/>
      <dgm:spPr/>
      <dgm:t>
        <a:bodyPr/>
        <a:lstStyle/>
        <a:p>
          <a:endParaRPr lang="en-US"/>
        </a:p>
      </dgm:t>
    </dgm:pt>
    <dgm:pt modelId="{19331519-7896-4451-9AFF-A77E64381509}">
      <dgm:prSet phldrT="[Text]" custT="1"/>
      <dgm:spPr>
        <a:solidFill>
          <a:srgbClr val="FFC000"/>
        </a:solidFill>
        <a:ln w="76200">
          <a:solidFill>
            <a:schemeClr val="accent1"/>
          </a:solidFill>
        </a:ln>
      </dgm:spPr>
      <dgm:t>
        <a:bodyPr tIns="365760"/>
        <a:lstStyle/>
        <a:p>
          <a:r>
            <a:rPr lang="en-US" sz="2400" b="1" dirty="0" smtClean="0">
              <a:solidFill>
                <a:sysClr val="windowText" lastClr="000000"/>
              </a:solidFill>
            </a:rPr>
            <a:t>Three-Level Rating Pattern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EBC35A99-69EA-4196-9D8A-93D90F31FED9}" type="sibTrans" cxnId="{AB7D127E-95B8-4DC5-AAEB-880A5F34B4DA}">
      <dgm:prSet/>
      <dgm:spPr/>
      <dgm:t>
        <a:bodyPr/>
        <a:lstStyle/>
        <a:p>
          <a:endParaRPr lang="en-US"/>
        </a:p>
      </dgm:t>
    </dgm:pt>
    <dgm:pt modelId="{BDE53A36-06FB-4E84-8151-8AAD7089B400}" type="parTrans" cxnId="{AB7D127E-95B8-4DC5-AAEB-880A5F34B4DA}">
      <dgm:prSet/>
      <dgm:spPr/>
      <dgm:t>
        <a:bodyPr/>
        <a:lstStyle/>
        <a:p>
          <a:endParaRPr lang="en-US"/>
        </a:p>
      </dgm:t>
    </dgm:pt>
    <dgm:pt modelId="{475DB308-419F-467A-84E9-BEC849F5F6E2}" type="pres">
      <dgm:prSet presAssocID="{4A73871C-92D0-46B1-B8EC-F030BC3B0A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A89AC-3CBD-4673-958F-1E7A45A2BAA7}" type="pres">
      <dgm:prSet presAssocID="{4A73871C-92D0-46B1-B8EC-F030BC3B0A27}" presName="bkgdShp" presStyleLbl="alignAccFollowNode1" presStyleIdx="0" presStyleCnt="1" custScaleY="88552" custLinFactNeighborY="-6539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US"/>
        </a:p>
      </dgm:t>
    </dgm:pt>
    <dgm:pt modelId="{44730DF6-3637-4F7C-A8BF-027A40351226}" type="pres">
      <dgm:prSet presAssocID="{4A73871C-92D0-46B1-B8EC-F030BC3B0A27}" presName="linComp" presStyleCnt="0"/>
      <dgm:spPr/>
      <dgm:t>
        <a:bodyPr/>
        <a:lstStyle/>
        <a:p>
          <a:endParaRPr lang="en-US"/>
        </a:p>
      </dgm:t>
    </dgm:pt>
    <dgm:pt modelId="{070552FA-93C8-40C0-986C-D1A78A5A0D4B}" type="pres">
      <dgm:prSet presAssocID="{07BFB044-3098-4D7A-AA98-7C2B4B4356DA}" presName="compNode" presStyleCnt="0"/>
      <dgm:spPr/>
      <dgm:t>
        <a:bodyPr/>
        <a:lstStyle/>
        <a:p>
          <a:endParaRPr lang="en-US"/>
        </a:p>
      </dgm:t>
    </dgm:pt>
    <dgm:pt modelId="{31B13068-0E93-4D16-B6BD-FC6A30FD53CF}" type="pres">
      <dgm:prSet presAssocID="{07BFB044-3098-4D7A-AA98-7C2B4B4356DA}" presName="node" presStyleLbl="node1" presStyleIdx="0" presStyleCnt="3" custScaleY="100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01134-A648-4BDC-A0A7-F47CFD034B13}" type="pres">
      <dgm:prSet presAssocID="{07BFB044-3098-4D7A-AA98-7C2B4B4356DA}" presName="invisiNode" presStyleLbl="node1" presStyleIdx="0" presStyleCnt="3"/>
      <dgm:spPr/>
      <dgm:t>
        <a:bodyPr/>
        <a:lstStyle/>
        <a:p>
          <a:endParaRPr lang="en-US"/>
        </a:p>
      </dgm:t>
    </dgm:pt>
    <dgm:pt modelId="{3713BFE6-E1B5-41F8-A7F8-FCA427B4B1A1}" type="pres">
      <dgm:prSet presAssocID="{07BFB044-3098-4D7A-AA98-7C2B4B4356DA}" presName="imagNode" presStyleLbl="fgImgPlac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9527" t="25" r="9527" b="25"/>
          </a:stretch>
        </a:blipFill>
      </dgm:spPr>
      <dgm:t>
        <a:bodyPr/>
        <a:lstStyle/>
        <a:p>
          <a:endParaRPr lang="en-US"/>
        </a:p>
      </dgm:t>
    </dgm:pt>
    <dgm:pt modelId="{DE911C0B-67A9-4AD6-922C-4D6D209D881E}" type="pres">
      <dgm:prSet presAssocID="{A7CC86F2-7D21-434F-B58D-26E803F7797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47A5A9-7E41-4774-B30F-8422761D7311}" type="pres">
      <dgm:prSet presAssocID="{6E3DCB72-0F0E-4A5D-B695-5B6DB614DC76}" presName="compNode" presStyleCnt="0"/>
      <dgm:spPr/>
      <dgm:t>
        <a:bodyPr/>
        <a:lstStyle/>
        <a:p>
          <a:endParaRPr lang="en-US"/>
        </a:p>
      </dgm:t>
    </dgm:pt>
    <dgm:pt modelId="{C47C6B6D-3D92-47A7-AE4C-FCEE6E139BE4}" type="pres">
      <dgm:prSet presAssocID="{6E3DCB72-0F0E-4A5D-B695-5B6DB614DC76}" presName="node" presStyleLbl="node1" presStyleIdx="1" presStyleCnt="3" custScaleY="98876" custLinFactNeighborX="-483" custLinFactNeighborY="-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7CFBB-57E0-4624-BD5E-C3A6AA0F8571}" type="pres">
      <dgm:prSet presAssocID="{6E3DCB72-0F0E-4A5D-B695-5B6DB614DC76}" presName="invisiNode" presStyleLbl="node1" presStyleIdx="1" presStyleCnt="3"/>
      <dgm:spPr/>
      <dgm:t>
        <a:bodyPr/>
        <a:lstStyle/>
        <a:p>
          <a:endParaRPr lang="en-US"/>
        </a:p>
      </dgm:t>
    </dgm:pt>
    <dgm:pt modelId="{346CC3C2-A19A-481F-AB7E-13EBC5E35AA6}" type="pres">
      <dgm:prSet presAssocID="{6E3DCB72-0F0E-4A5D-B695-5B6DB614DC76}" presName="imagNode" presStyleLbl="fgImgPlace1" presStyleIdx="1" presStyleCnt="3" custScaleX="94563" custScaleY="1182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02D5BCD-4FAC-449A-9C7F-B2760300189E}" type="pres">
      <dgm:prSet presAssocID="{6CE4943A-E4C6-4AA6-9ABA-8654E66F844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B5B0B2-B5CF-4682-AA20-A3FFCF19D12C}" type="pres">
      <dgm:prSet presAssocID="{19331519-7896-4451-9AFF-A77E64381509}" presName="compNode" presStyleCnt="0"/>
      <dgm:spPr/>
      <dgm:t>
        <a:bodyPr/>
        <a:lstStyle/>
        <a:p>
          <a:endParaRPr lang="en-US"/>
        </a:p>
      </dgm:t>
    </dgm:pt>
    <dgm:pt modelId="{A87C1C64-D7D5-420B-AC85-5132E9ACFD37}" type="pres">
      <dgm:prSet presAssocID="{19331519-7896-4451-9AFF-A77E64381509}" presName="node" presStyleLbl="node1" presStyleIdx="2" presStyleCnt="3" custScaleY="99293" custLinFactNeighborX="209" custLinFactNeighborY="-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CF578-0CCA-4486-9CAF-3DA35289C9A8}" type="pres">
      <dgm:prSet presAssocID="{19331519-7896-4451-9AFF-A77E64381509}" presName="invisiNode" presStyleLbl="node1" presStyleIdx="2" presStyleCnt="3"/>
      <dgm:spPr/>
      <dgm:t>
        <a:bodyPr/>
        <a:lstStyle/>
        <a:p>
          <a:endParaRPr lang="en-US"/>
        </a:p>
      </dgm:t>
    </dgm:pt>
    <dgm:pt modelId="{E0395240-7C24-40E3-8B77-BBA39F082F85}" type="pres">
      <dgm:prSet presAssocID="{19331519-7896-4451-9AFF-A77E64381509}" presName="imagNode" presStyleLbl="fgImgPlace1" presStyleIdx="2" presStyleCnt="3" custAng="0" custScaleY="113528" custLinFactNeighborX="71" custLinFactNeighborY="-292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35038A-D859-4306-B665-D70379365E8B}" srcId="{4A73871C-92D0-46B1-B8EC-F030BC3B0A27}" destId="{6E3DCB72-0F0E-4A5D-B695-5B6DB614DC76}" srcOrd="1" destOrd="0" parTransId="{B097B6BD-A366-4319-86CA-A7233161808F}" sibTransId="{6CE4943A-E4C6-4AA6-9ABA-8654E66F8446}"/>
    <dgm:cxn modelId="{E6F17862-6481-4E63-8A01-CE284B0D9DFC}" type="presOf" srcId="{07BFB044-3098-4D7A-AA98-7C2B4B4356DA}" destId="{31B13068-0E93-4D16-B6BD-FC6A30FD53CF}" srcOrd="0" destOrd="0" presId="urn:microsoft.com/office/officeart/2005/8/layout/pList2"/>
    <dgm:cxn modelId="{8E271835-3CA0-4341-A5EF-B0B67DC48AFA}" type="presOf" srcId="{6E3DCB72-0F0E-4A5D-B695-5B6DB614DC76}" destId="{C47C6B6D-3D92-47A7-AE4C-FCEE6E139BE4}" srcOrd="0" destOrd="0" presId="urn:microsoft.com/office/officeart/2005/8/layout/pList2"/>
    <dgm:cxn modelId="{9BA3FC20-22C8-472A-8C7A-4ABD09788B73}" type="presOf" srcId="{A7CC86F2-7D21-434F-B58D-26E803F7797F}" destId="{DE911C0B-67A9-4AD6-922C-4D6D209D881E}" srcOrd="0" destOrd="0" presId="urn:microsoft.com/office/officeart/2005/8/layout/pList2"/>
    <dgm:cxn modelId="{8D32FF33-6E19-4058-85BE-71FAE80244B1}" type="presOf" srcId="{4A73871C-92D0-46B1-B8EC-F030BC3B0A27}" destId="{475DB308-419F-467A-84E9-BEC849F5F6E2}" srcOrd="0" destOrd="0" presId="urn:microsoft.com/office/officeart/2005/8/layout/pList2"/>
    <dgm:cxn modelId="{D16ADC56-B4F4-46D1-8156-DE22A5CF422E}" type="presOf" srcId="{6CE4943A-E4C6-4AA6-9ABA-8654E66F8446}" destId="{F02D5BCD-4FAC-449A-9C7F-B2760300189E}" srcOrd="0" destOrd="0" presId="urn:microsoft.com/office/officeart/2005/8/layout/pList2"/>
    <dgm:cxn modelId="{E341C0FD-0286-44AD-9752-A749BB10079B}" type="presOf" srcId="{19331519-7896-4451-9AFF-A77E64381509}" destId="{A87C1C64-D7D5-420B-AC85-5132E9ACFD37}" srcOrd="0" destOrd="0" presId="urn:microsoft.com/office/officeart/2005/8/layout/pList2"/>
    <dgm:cxn modelId="{AB7D127E-95B8-4DC5-AAEB-880A5F34B4DA}" srcId="{4A73871C-92D0-46B1-B8EC-F030BC3B0A27}" destId="{19331519-7896-4451-9AFF-A77E64381509}" srcOrd="2" destOrd="0" parTransId="{BDE53A36-06FB-4E84-8151-8AAD7089B400}" sibTransId="{EBC35A99-69EA-4196-9D8A-93D90F31FED9}"/>
    <dgm:cxn modelId="{6EBD689D-9D59-4B40-B731-7AA454FCE225}" srcId="{4A73871C-92D0-46B1-B8EC-F030BC3B0A27}" destId="{07BFB044-3098-4D7A-AA98-7C2B4B4356DA}" srcOrd="0" destOrd="0" parTransId="{15C1878F-1FB3-40A2-A8B6-AA73CD9D77FF}" sibTransId="{A7CC86F2-7D21-434F-B58D-26E803F7797F}"/>
    <dgm:cxn modelId="{723E1C8C-FE55-4F67-BE7D-59D2A2C692A4}" type="presParOf" srcId="{475DB308-419F-467A-84E9-BEC849F5F6E2}" destId="{257A89AC-3CBD-4673-958F-1E7A45A2BAA7}" srcOrd="0" destOrd="0" presId="urn:microsoft.com/office/officeart/2005/8/layout/pList2"/>
    <dgm:cxn modelId="{6AEF8DA1-6448-4F15-A442-F556270E6675}" type="presParOf" srcId="{475DB308-419F-467A-84E9-BEC849F5F6E2}" destId="{44730DF6-3637-4F7C-A8BF-027A40351226}" srcOrd="1" destOrd="0" presId="urn:microsoft.com/office/officeart/2005/8/layout/pList2"/>
    <dgm:cxn modelId="{C8B9A677-E7B7-4E37-80F3-5970472BF519}" type="presParOf" srcId="{44730DF6-3637-4F7C-A8BF-027A40351226}" destId="{070552FA-93C8-40C0-986C-D1A78A5A0D4B}" srcOrd="0" destOrd="0" presId="urn:microsoft.com/office/officeart/2005/8/layout/pList2"/>
    <dgm:cxn modelId="{E91376DA-6C77-450F-A088-11A804122615}" type="presParOf" srcId="{070552FA-93C8-40C0-986C-D1A78A5A0D4B}" destId="{31B13068-0E93-4D16-B6BD-FC6A30FD53CF}" srcOrd="0" destOrd="0" presId="urn:microsoft.com/office/officeart/2005/8/layout/pList2"/>
    <dgm:cxn modelId="{D13AB03E-5EC7-4677-9E33-3D371A0A67F6}" type="presParOf" srcId="{070552FA-93C8-40C0-986C-D1A78A5A0D4B}" destId="{2E501134-A648-4BDC-A0A7-F47CFD034B13}" srcOrd="1" destOrd="0" presId="urn:microsoft.com/office/officeart/2005/8/layout/pList2"/>
    <dgm:cxn modelId="{2DA1CFC4-DFE3-48BA-8155-6E4BB103D0A3}" type="presParOf" srcId="{070552FA-93C8-40C0-986C-D1A78A5A0D4B}" destId="{3713BFE6-E1B5-41F8-A7F8-FCA427B4B1A1}" srcOrd="2" destOrd="0" presId="urn:microsoft.com/office/officeart/2005/8/layout/pList2"/>
    <dgm:cxn modelId="{DCCBEB91-17FC-401E-83AA-7D7A94709539}" type="presParOf" srcId="{44730DF6-3637-4F7C-A8BF-027A40351226}" destId="{DE911C0B-67A9-4AD6-922C-4D6D209D881E}" srcOrd="1" destOrd="0" presId="urn:microsoft.com/office/officeart/2005/8/layout/pList2"/>
    <dgm:cxn modelId="{174CF2E6-448F-4AA9-B55C-DACCCE175E24}" type="presParOf" srcId="{44730DF6-3637-4F7C-A8BF-027A40351226}" destId="{6047A5A9-7E41-4774-B30F-8422761D7311}" srcOrd="2" destOrd="0" presId="urn:microsoft.com/office/officeart/2005/8/layout/pList2"/>
    <dgm:cxn modelId="{AA7D37DC-1C64-412E-9AC5-0729F1C4D5BF}" type="presParOf" srcId="{6047A5A9-7E41-4774-B30F-8422761D7311}" destId="{C47C6B6D-3D92-47A7-AE4C-FCEE6E139BE4}" srcOrd="0" destOrd="0" presId="urn:microsoft.com/office/officeart/2005/8/layout/pList2"/>
    <dgm:cxn modelId="{07F64CD4-D436-4654-9050-FAB9B425AA33}" type="presParOf" srcId="{6047A5A9-7E41-4774-B30F-8422761D7311}" destId="{AA37CFBB-57E0-4624-BD5E-C3A6AA0F8571}" srcOrd="1" destOrd="0" presId="urn:microsoft.com/office/officeart/2005/8/layout/pList2"/>
    <dgm:cxn modelId="{F227B2ED-82E5-4431-85B5-08F71C58720F}" type="presParOf" srcId="{6047A5A9-7E41-4774-B30F-8422761D7311}" destId="{346CC3C2-A19A-481F-AB7E-13EBC5E35AA6}" srcOrd="2" destOrd="0" presId="urn:microsoft.com/office/officeart/2005/8/layout/pList2"/>
    <dgm:cxn modelId="{2186A5D3-A030-4FE6-B163-217C12967E82}" type="presParOf" srcId="{44730DF6-3637-4F7C-A8BF-027A40351226}" destId="{F02D5BCD-4FAC-449A-9C7F-B2760300189E}" srcOrd="3" destOrd="0" presId="urn:microsoft.com/office/officeart/2005/8/layout/pList2"/>
    <dgm:cxn modelId="{B2C9199D-2FBB-476E-8346-3EB8AA189AD4}" type="presParOf" srcId="{44730DF6-3637-4F7C-A8BF-027A40351226}" destId="{2AB5B0B2-B5CF-4682-AA20-A3FFCF19D12C}" srcOrd="4" destOrd="0" presId="urn:microsoft.com/office/officeart/2005/8/layout/pList2"/>
    <dgm:cxn modelId="{C3CF7516-B442-490C-A91E-8B4147EAB911}" type="presParOf" srcId="{2AB5B0B2-B5CF-4682-AA20-A3FFCF19D12C}" destId="{A87C1C64-D7D5-420B-AC85-5132E9ACFD37}" srcOrd="0" destOrd="0" presId="urn:microsoft.com/office/officeart/2005/8/layout/pList2"/>
    <dgm:cxn modelId="{9D70C875-D92C-4765-A659-A9616C46FBAD}" type="presParOf" srcId="{2AB5B0B2-B5CF-4682-AA20-A3FFCF19D12C}" destId="{BF7CF578-0CCA-4486-9CAF-3DA35289C9A8}" srcOrd="1" destOrd="0" presId="urn:microsoft.com/office/officeart/2005/8/layout/pList2"/>
    <dgm:cxn modelId="{7C5C78FF-C3F5-4B1A-8B50-776045FE3760}" type="presParOf" srcId="{2AB5B0B2-B5CF-4682-AA20-A3FFCF19D12C}" destId="{E0395240-7C24-40E3-8B77-BBA39F082F8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89AC-3CBD-4673-958F-1E7A45A2BAA7}">
      <dsp:nvSpPr>
        <dsp:cNvPr id="0" name=""/>
        <dsp:cNvSpPr/>
      </dsp:nvSpPr>
      <dsp:spPr>
        <a:xfrm>
          <a:off x="0" y="0"/>
          <a:ext cx="8229600" cy="204669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3BFE6-E1B5-41F8-A7F8-FCA427B4B1A1}">
      <dsp:nvSpPr>
        <dsp:cNvPr id="0" name=""/>
        <dsp:cNvSpPr/>
      </dsp:nvSpPr>
      <dsp:spPr>
        <a:xfrm>
          <a:off x="250665" y="302409"/>
          <a:ext cx="2415084" cy="16949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9527" t="25" r="9527" b="2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13068-0E93-4D16-B6BD-FC6A30FD53CF}">
      <dsp:nvSpPr>
        <dsp:cNvPr id="0" name=""/>
        <dsp:cNvSpPr/>
      </dsp:nvSpPr>
      <dsp:spPr>
        <a:xfrm rot="10800000">
          <a:off x="250665" y="2294002"/>
          <a:ext cx="2415084" cy="2847962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762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65760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Performance Appraisal Cycle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/>
          </a:r>
          <a:br>
            <a:rPr lang="en-US" sz="2400" b="1" kern="1200" dirty="0" smtClean="0">
              <a:solidFill>
                <a:sysClr val="windowText" lastClr="000000"/>
              </a:solidFill>
            </a:rPr>
          </a:br>
          <a:r>
            <a:rPr lang="en-US" sz="2400" b="1" kern="1200" dirty="0" smtClean="0">
              <a:solidFill>
                <a:sysClr val="windowText" lastClr="000000"/>
              </a:solidFill>
            </a:rPr>
            <a:t>April 01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through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March 31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 rot="10800000">
        <a:off x="324937" y="2294002"/>
        <a:ext cx="2266540" cy="2773690"/>
      </dsp:txXfrm>
    </dsp:sp>
    <dsp:sp modelId="{346CC3C2-A19A-481F-AB7E-13EBC5E35AA6}">
      <dsp:nvSpPr>
        <dsp:cNvPr id="0" name=""/>
        <dsp:cNvSpPr/>
      </dsp:nvSpPr>
      <dsp:spPr>
        <a:xfrm>
          <a:off x="2972911" y="161598"/>
          <a:ext cx="2283776" cy="20039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C6B6D-3D92-47A7-AE4C-FCEE6E139BE4}">
      <dsp:nvSpPr>
        <dsp:cNvPr id="0" name=""/>
        <dsp:cNvSpPr/>
      </dsp:nvSpPr>
      <dsp:spPr>
        <a:xfrm rot="10800000">
          <a:off x="2895593" y="2312223"/>
          <a:ext cx="2415084" cy="2793159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762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6576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</a:rPr>
            <a:t>Minimum of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</a:rPr>
            <a:t>THREE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</a:rPr>
            <a:t> Performance Discussions 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</a:rPr>
            <a:t> </a:t>
          </a:r>
          <a:r>
            <a:rPr lang="en-US" sz="2000" b="1" i="1" kern="1200" dirty="0" smtClean="0">
              <a:solidFill>
                <a:sysClr val="windowText" lastClr="000000"/>
              </a:solidFill>
            </a:rPr>
            <a:t>Required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/>
              </a:solidFill>
            </a:rPr>
            <a:t>BUT MORE RECOMMENDED</a:t>
          </a:r>
          <a:endParaRPr lang="en-US" sz="2000" b="1" kern="1200" dirty="0">
            <a:solidFill>
              <a:sysClr val="windowText" lastClr="000000"/>
            </a:solidFill>
          </a:endParaRPr>
        </a:p>
      </dsp:txBody>
      <dsp:txXfrm rot="10800000">
        <a:off x="2969865" y="2312223"/>
        <a:ext cx="2266540" cy="2718887"/>
      </dsp:txXfrm>
    </dsp:sp>
    <dsp:sp modelId="{E0395240-7C24-40E3-8B77-BBA39F082F85}">
      <dsp:nvSpPr>
        <dsp:cNvPr id="0" name=""/>
        <dsp:cNvSpPr/>
      </dsp:nvSpPr>
      <dsp:spPr>
        <a:xfrm>
          <a:off x="5565565" y="148924"/>
          <a:ext cx="2415084" cy="19242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C1C64-D7D5-420B-AC85-5132E9ACFD37}">
      <dsp:nvSpPr>
        <dsp:cNvPr id="0" name=""/>
        <dsp:cNvSpPr/>
      </dsp:nvSpPr>
      <dsp:spPr>
        <a:xfrm rot="10800000">
          <a:off x="5568898" y="2321524"/>
          <a:ext cx="2415084" cy="2804938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762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65760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</a:rPr>
            <a:t>Three-Level Rating Pattern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 rot="10800000">
        <a:off x="5643170" y="2321524"/>
        <a:ext cx="2266540" cy="273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F4321F-F7E6-4DE7-9DFC-9DCFAAE9682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A5337C-FFFE-4FC2-A22E-EB9E5286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Instruction: </a:t>
            </a:r>
            <a:r>
              <a:rPr lang="en-US" b="0" dirty="0" smtClean="0"/>
              <a:t>Welcome to the introduction to the DoD Performance</a:t>
            </a:r>
            <a:r>
              <a:rPr lang="en-US" b="0" baseline="0" dirty="0" smtClean="0"/>
              <a:t> Management and Appraisal Program or DPMAP. </a:t>
            </a:r>
          </a:p>
          <a:p>
            <a:endParaRPr lang="en-US" b="0" baseline="0" dirty="0" smtClean="0"/>
          </a:p>
          <a:p>
            <a:pPr defTabSz="931592">
              <a:defRPr/>
            </a:pPr>
            <a:r>
              <a:rPr lang="en-US" b="1" baseline="0" dirty="0" smtClean="0"/>
              <a:t>Instructor Notes: </a:t>
            </a:r>
            <a:r>
              <a:rPr lang="en-US" dirty="0"/>
              <a:t>Display the course title slide as participants arrive for training each morning. </a:t>
            </a:r>
          </a:p>
          <a:p>
            <a:endParaRPr lang="en-US" dirty="0"/>
          </a:p>
          <a:p>
            <a:pPr marL="229592" indent="-229592">
              <a:buFont typeface="+mj-lt"/>
              <a:buAutoNum type="arabicPeriod"/>
            </a:pPr>
            <a:r>
              <a:rPr lang="en-US" dirty="0" smtClean="0"/>
              <a:t>Welcome </a:t>
            </a:r>
            <a:r>
              <a:rPr lang="en-US" dirty="0"/>
              <a:t>participants as they arrive for the class. </a:t>
            </a:r>
          </a:p>
          <a:p>
            <a:pPr marL="229592" indent="-229592">
              <a:buFont typeface="+mj-lt"/>
              <a:buAutoNum type="arabicPeriod"/>
            </a:pPr>
            <a:r>
              <a:rPr lang="en-US" dirty="0" smtClean="0"/>
              <a:t>Give </a:t>
            </a:r>
            <a:r>
              <a:rPr lang="en-US" dirty="0"/>
              <a:t>them their name tents and name tags. </a:t>
            </a:r>
          </a:p>
          <a:p>
            <a:pPr marL="229592" indent="-229592">
              <a:buFont typeface="+mj-lt"/>
              <a:buAutoNum type="arabicPeriod"/>
            </a:pPr>
            <a:r>
              <a:rPr lang="en-US" dirty="0" smtClean="0"/>
              <a:t>Thank </a:t>
            </a:r>
            <a:r>
              <a:rPr lang="en-US" dirty="0"/>
              <a:t>them for coming. </a:t>
            </a:r>
          </a:p>
          <a:p>
            <a:pPr marL="229592" indent="-229592"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their names on the class roster and ensure that all of their data on the roster is correct. </a:t>
            </a:r>
          </a:p>
          <a:p>
            <a:endParaRPr lang="en-US" b="0" baseline="0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CA52A-74E6-4CF6-8337-7AA5D8C950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2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Transition Message: </a:t>
            </a:r>
            <a:r>
              <a:rPr lang="en-US" b="0" dirty="0" smtClean="0"/>
              <a:t>Now that we have introduced the key levels</a:t>
            </a:r>
            <a:r>
              <a:rPr lang="en-US" b="0" baseline="0" dirty="0" smtClean="0"/>
              <a:t> </a:t>
            </a:r>
            <a:r>
              <a:rPr lang="en-US" b="0" dirty="0" smtClean="0"/>
              <a:t>,</a:t>
            </a:r>
            <a:r>
              <a:rPr lang="en-US" b="0" baseline="0" dirty="0" smtClean="0"/>
              <a:t> let’s review key performance managements features requirements of DPMAP</a:t>
            </a:r>
            <a:r>
              <a:rPr lang="en-US" b="0" dirty="0" smtClean="0"/>
              <a:t>.</a:t>
            </a:r>
          </a:p>
          <a:p>
            <a:endParaRPr lang="en-US" b="0" dirty="0" smtClean="0"/>
          </a:p>
          <a:p>
            <a:pPr lvl="0"/>
            <a:r>
              <a:rPr lang="en-US" b="1" dirty="0" smtClean="0"/>
              <a:t>Instruction:</a:t>
            </a:r>
            <a:r>
              <a:rPr lang="en-US" b="0" dirty="0" smtClean="0"/>
              <a:t> The performance appraisal cycle runs from April 1 through March 31 of the following calendar year, and the rating of record is effective June 1.</a:t>
            </a:r>
          </a:p>
          <a:p>
            <a:pPr lvl="0"/>
            <a:endParaRPr lang="en-US" b="0" dirty="0" smtClean="0"/>
          </a:p>
          <a:p>
            <a:pPr lvl="0"/>
            <a:r>
              <a:rPr lang="en-US" b="0" dirty="0" smtClean="0"/>
              <a:t>A minimum of three formal </a:t>
            </a:r>
            <a:r>
              <a:rPr lang="en-US" b="1" dirty="0" smtClean="0"/>
              <a:t>documented</a:t>
            </a:r>
            <a:r>
              <a:rPr lang="en-US" b="0" dirty="0" smtClean="0"/>
              <a:t> performance discussions is required during the performance</a:t>
            </a:r>
            <a:r>
              <a:rPr lang="en-US" b="0" baseline="0" dirty="0" smtClean="0"/>
              <a:t> </a:t>
            </a:r>
            <a:r>
              <a:rPr lang="en-US" b="0" dirty="0" smtClean="0"/>
              <a:t>appraisal cycle, but more are strongly</a:t>
            </a:r>
            <a:r>
              <a:rPr lang="en-US" b="0" baseline="0" dirty="0" smtClean="0"/>
              <a:t> encouraged.  T</a:t>
            </a:r>
            <a:r>
              <a:rPr lang="en-US" b="0" dirty="0" smtClean="0"/>
              <a:t>here is a strong emphasis in DPMAP on continual feedback throughout the</a:t>
            </a:r>
            <a:r>
              <a:rPr lang="en-US" b="0" baseline="0" dirty="0" smtClean="0"/>
              <a:t> performance appraisal cycle</a:t>
            </a:r>
            <a:r>
              <a:rPr lang="en-US" b="0" dirty="0" smtClean="0"/>
              <a:t>.</a:t>
            </a:r>
          </a:p>
          <a:p>
            <a:pPr lvl="0"/>
            <a:endParaRPr lang="en-US" b="0" dirty="0" smtClean="0"/>
          </a:p>
          <a:p>
            <a:pPr lvl="0"/>
            <a:r>
              <a:rPr lang="en-US" b="0" dirty="0" smtClean="0"/>
              <a:t>DPMAP is characterized by a three-level rating pattern, (5) Outstanding, (3) Fully</a:t>
            </a:r>
            <a:r>
              <a:rPr lang="en-US" b="0" baseline="0" dirty="0" smtClean="0"/>
              <a:t> Successful</a:t>
            </a:r>
            <a:r>
              <a:rPr lang="en-US" b="0" dirty="0" smtClean="0"/>
              <a:t>,</a:t>
            </a:r>
            <a:r>
              <a:rPr lang="en-US" b="0" baseline="0" dirty="0" smtClean="0"/>
              <a:t> and (</a:t>
            </a:r>
            <a:r>
              <a:rPr lang="en-US" b="0" dirty="0" smtClean="0"/>
              <a:t>1) Unacceptable</a:t>
            </a:r>
            <a:r>
              <a:rPr lang="en-US" b="0" baseline="0" dirty="0" smtClean="0"/>
              <a:t> </a:t>
            </a:r>
            <a:r>
              <a:rPr lang="en-US" b="0" dirty="0" smtClean="0"/>
              <a:t>that includes:</a:t>
            </a:r>
          </a:p>
          <a:p>
            <a:endParaRPr lang="en-US" b="0" dirty="0" smtClean="0"/>
          </a:p>
          <a:p>
            <a:pPr marL="172194" indent="-172194">
              <a:buFont typeface="Arial" panose="020B0604020202020204" pitchFamily="34" charset="0"/>
              <a:buChar char="•"/>
            </a:pPr>
            <a:r>
              <a:rPr lang="en-US" b="0" dirty="0" smtClean="0"/>
              <a:t>Clearly developed performance elements and standards linked to organizational goals</a:t>
            </a:r>
          </a:p>
          <a:p>
            <a:pPr marL="172194" indent="-172194">
              <a:buFont typeface="Arial" panose="020B0604020202020204" pitchFamily="34" charset="0"/>
              <a:buChar char="•"/>
            </a:pPr>
            <a:r>
              <a:rPr lang="en-US" b="0" dirty="0" smtClean="0"/>
              <a:t>Descriptive narratives that show distinctions in</a:t>
            </a:r>
            <a:r>
              <a:rPr lang="en-US" b="0" baseline="0" dirty="0" smtClean="0"/>
              <a:t> </a:t>
            </a:r>
            <a:r>
              <a:rPr lang="en-US" b="0" dirty="0" smtClean="0"/>
              <a:t>performance</a:t>
            </a:r>
          </a:p>
          <a:p>
            <a:pPr marL="172194" indent="-172194">
              <a:buFont typeface="Arial" panose="020B0604020202020204" pitchFamily="34" charset="0"/>
              <a:buChar char="•"/>
            </a:pPr>
            <a:r>
              <a:rPr lang="en-US" b="0" dirty="0" smtClean="0"/>
              <a:t>Documented performance that informs other personnel decisions</a:t>
            </a:r>
          </a:p>
          <a:p>
            <a:endParaRPr lang="en-US" b="0" dirty="0" smtClean="0"/>
          </a:p>
          <a:p>
            <a:r>
              <a:rPr lang="en-US" b="0" dirty="0" smtClean="0"/>
              <a:t>The three levels are:</a:t>
            </a:r>
            <a:r>
              <a:rPr lang="en-US" b="0" baseline="0" dirty="0" smtClean="0"/>
              <a:t> (5) Outstanding, (3) Fully Successful, and (1) Unacceptable.</a:t>
            </a:r>
          </a:p>
          <a:p>
            <a:r>
              <a:rPr lang="en-US" b="0" baseline="0" dirty="0" smtClean="0"/>
              <a:t>(state that more information on the rating levels will be provided later in the course, if questions)</a:t>
            </a:r>
          </a:p>
          <a:p>
            <a:endParaRPr lang="en-US" b="0" dirty="0" smtClean="0"/>
          </a:p>
          <a:p>
            <a:pPr defTabSz="918368">
              <a:defRPr/>
            </a:pPr>
            <a:r>
              <a:rPr lang="en-US" b="1" dirty="0" smtClean="0"/>
              <a:t>Instructor Notes</a:t>
            </a:r>
            <a:r>
              <a:rPr lang="en-US" b="1" baseline="0" dirty="0" smtClean="0"/>
              <a:t>: </a:t>
            </a:r>
            <a:r>
              <a:rPr lang="en-US" b="0" baseline="0" dirty="0" smtClean="0"/>
              <a:t>Please refer to your local HR SME for information on additional discussions that may be required by the CBA.</a:t>
            </a:r>
            <a:endParaRPr lang="en-US" b="0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CA52A-74E6-4CF6-8337-7AA5D8C950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7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055">
              <a:defRPr/>
            </a:pPr>
            <a:r>
              <a:rPr lang="en-US" b="1" dirty="0" smtClean="0"/>
              <a:t>Transition Message: </a:t>
            </a:r>
            <a:r>
              <a:rPr lang="en-US" b="0" dirty="0" smtClean="0"/>
              <a:t>Performance elements</a:t>
            </a:r>
            <a:r>
              <a:rPr lang="en-US" b="0" baseline="0" dirty="0" smtClean="0"/>
              <a:t> describe what work is being performed. Example: Provide accurate, timely customer service.</a:t>
            </a:r>
            <a:endParaRPr lang="en-US" b="1" dirty="0" smtClean="0"/>
          </a:p>
          <a:p>
            <a:pPr defTabSz="927055">
              <a:defRPr/>
            </a:pPr>
            <a:endParaRPr lang="en-US" b="1" dirty="0" smtClean="0"/>
          </a:p>
          <a:p>
            <a:pPr defTabSz="927055">
              <a:defRPr/>
            </a:pPr>
            <a:r>
              <a:rPr lang="en-US" b="1" dirty="0" smtClean="0"/>
              <a:t>Instruction:</a:t>
            </a:r>
            <a:endParaRPr lang="en-US" b="0" baseline="0" dirty="0" smtClean="0"/>
          </a:p>
          <a:p>
            <a:pPr defTabSz="927055">
              <a:defRPr/>
            </a:pPr>
            <a:endParaRPr lang="en-US" b="0" baseline="0" dirty="0" smtClean="0"/>
          </a:p>
          <a:p>
            <a:pPr marL="172209" indent="-172209">
              <a:buFont typeface="Arial" panose="020B0604020202020204" pitchFamily="34" charset="0"/>
              <a:buChar char="•"/>
            </a:pPr>
            <a:r>
              <a:rPr lang="en-US" u="none" dirty="0" smtClean="0"/>
              <a:t>Performance plans must have a minimum of one critical performance element, maximum of 10, and each performance element must have associated standards that define expectations</a:t>
            </a:r>
          </a:p>
          <a:p>
            <a:pPr marL="172209" indent="-172209">
              <a:buFont typeface="Arial" panose="020B0604020202020204" pitchFamily="34" charset="0"/>
              <a:buChar char="•"/>
            </a:pPr>
            <a:r>
              <a:rPr lang="en-US" u="none" dirty="0" smtClean="0"/>
              <a:t>The number of supervisory performance elements on performance plans for supervisors will equal or exceed the number of non-supervisory (technical) performance elements</a:t>
            </a:r>
          </a:p>
          <a:p>
            <a:pPr marL="172209" indent="-172209">
              <a:buFont typeface="Arial" panose="020B0604020202020204" pitchFamily="34" charset="0"/>
              <a:buChar char="•"/>
            </a:pPr>
            <a:r>
              <a:rPr lang="en-US" u="none" dirty="0" smtClean="0"/>
              <a:t>An organization may have standardized performance elements</a:t>
            </a:r>
          </a:p>
          <a:p>
            <a:pPr defTabSz="927055"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CA52A-74E6-4CF6-8337-7AA5D8C950A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055">
              <a:defRPr/>
            </a:pPr>
            <a:r>
              <a:rPr lang="en-US" b="1" dirty="0" smtClean="0"/>
              <a:t>Transition Message: S</a:t>
            </a:r>
            <a:r>
              <a:rPr lang="en-US" dirty="0" smtClean="0"/>
              <a:t>tandards </a:t>
            </a:r>
            <a:r>
              <a:rPr lang="en-US" dirty="0"/>
              <a:t>describe how the requirements and expectations provided in the performance elements are to be evaluated.</a:t>
            </a:r>
          </a:p>
          <a:p>
            <a:pPr defTabSz="927055">
              <a:defRPr/>
            </a:pPr>
            <a:endParaRPr lang="en-US" b="0" baseline="0" dirty="0" smtClean="0"/>
          </a:p>
          <a:p>
            <a:pPr lvl="0"/>
            <a:r>
              <a:rPr lang="en-US" b="1" dirty="0" smtClean="0"/>
              <a:t>Instruction:</a:t>
            </a:r>
            <a:r>
              <a:rPr lang="en-US" b="0" baseline="0" dirty="0" smtClean="0"/>
              <a:t> S</a:t>
            </a:r>
            <a:r>
              <a:rPr lang="en-US" dirty="0" smtClean="0"/>
              <a:t>tandards must be provided for each performance element and express how well an employee must perform to achieve the “fully successful” level. There are three rating levels in DPMAP:</a:t>
            </a:r>
            <a:r>
              <a:rPr lang="en-US" baseline="0" dirty="0" smtClean="0"/>
              <a:t> </a:t>
            </a:r>
            <a:r>
              <a:rPr lang="en-US" dirty="0" smtClean="0"/>
              <a:t> “Outstanding (5)</a:t>
            </a:r>
            <a:r>
              <a:rPr lang="en-US" baseline="0" dirty="0" smtClean="0"/>
              <a:t> </a:t>
            </a:r>
            <a:r>
              <a:rPr lang="en-US" dirty="0" smtClean="0"/>
              <a:t>,” “Fully successful (3) ,” and “Unacceptable (1).” Supervisors may also describe standards of success for the “Outstanding” level.</a:t>
            </a:r>
          </a:p>
          <a:p>
            <a:pPr lvl="0"/>
            <a:endParaRPr lang="en-US" dirty="0" smtClean="0"/>
          </a:p>
          <a:p>
            <a:pPr defTabSz="927055">
              <a:defRPr/>
            </a:pPr>
            <a:r>
              <a:rPr lang="en-US" dirty="0" smtClean="0"/>
              <a:t>Standards should be written using the SMART criteria, which provide the framework for developing effective results and expectations. We’ll dis</a:t>
            </a:r>
            <a:r>
              <a:rPr lang="en-US" baseline="0" dirty="0" smtClean="0"/>
              <a:t>cuss SMART standards next.</a:t>
            </a:r>
          </a:p>
          <a:p>
            <a:pPr defTabSz="927055">
              <a:defRPr/>
            </a:pPr>
            <a:endParaRPr lang="en-US" baseline="0" dirty="0" smtClean="0"/>
          </a:p>
          <a:p>
            <a:pPr marL="0" lvl="1" defTabSz="927055">
              <a:defRPr/>
            </a:pPr>
            <a:r>
              <a:rPr lang="en-US" b="1" baseline="0" dirty="0" smtClean="0"/>
              <a:t>Instructor Notes: </a:t>
            </a:r>
            <a:r>
              <a:rPr lang="en-US" sz="2000" dirty="0">
                <a:solidFill>
                  <a:srgbClr val="000000"/>
                </a:solidFill>
              </a:rPr>
              <a:t>Avoid using absolute standards (e.g., 100 percent, always, or never) unless critical to life and safety</a:t>
            </a:r>
          </a:p>
          <a:p>
            <a:pPr defTabSz="92705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CA52A-74E6-4CF6-8337-7AA5D8C950A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ata 7"/>
          <p:cNvSpPr/>
          <p:nvPr userDrawn="1"/>
        </p:nvSpPr>
        <p:spPr>
          <a:xfrm flipH="1">
            <a:off x="381000" y="0"/>
            <a:ext cx="1828800" cy="6858000"/>
          </a:xfrm>
          <a:prstGeom prst="flowChartInputOutpu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50800" dist="254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6200000" flipH="1">
            <a:off x="-1335089" y="3236912"/>
            <a:ext cx="6870706" cy="371475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25400" sx="101000" sy="101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6200000" flipH="1">
            <a:off x="-2959102" y="3232152"/>
            <a:ext cx="6870702" cy="380999"/>
          </a:xfrm>
          <a:prstGeom prst="line">
            <a:avLst/>
          </a:prstGeom>
          <a:ln w="57150">
            <a:solidFill>
              <a:schemeClr val="bg2"/>
            </a:solidFill>
          </a:ln>
          <a:effectLst>
            <a:outerShdw blurRad="50800" dist="25400" sx="101000" sy="101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9734" y="3441897"/>
            <a:ext cx="4842935" cy="772060"/>
          </a:xfrm>
        </p:spPr>
        <p:txBody>
          <a:bodyPr wrap="square" lIns="0" tIns="0" rIns="0" bIns="0" anchor="t">
            <a:noAutofit/>
          </a:bodyPr>
          <a:lstStyle>
            <a:lvl1pPr>
              <a:defRPr sz="2800" b="1"/>
            </a:lvl1pPr>
          </a:lstStyle>
          <a:p>
            <a:r>
              <a:rPr lang="en-US" noProof="0" dirty="0" smtClean="0"/>
              <a:t>Presentation Title</a:t>
            </a:r>
            <a:br>
              <a:rPr lang="en-US" noProof="0" dirty="0" smtClean="0"/>
            </a:br>
            <a:r>
              <a:rPr lang="en-US" noProof="0" dirty="0" smtClean="0"/>
              <a:t>(Calibri Bold, Font Size 20-36)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9734" y="4679165"/>
            <a:ext cx="5476655" cy="74720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Presenter’s Name (Calibri Bold, Font Size 18-32)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944452"/>
            <a:ext cx="4381500" cy="2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3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 Bottom Line Up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CPP-DCPAS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Bottom Line Up Front (Calibri, Font Size 24)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59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1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48590"/>
            <a:ext cx="1584375" cy="774277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025650" y="838200"/>
            <a:ext cx="6649929" cy="0"/>
          </a:xfrm>
          <a:prstGeom prst="line">
            <a:avLst/>
          </a:prstGeom>
          <a:ln w="38100">
            <a:solidFill>
              <a:srgbClr val="722A28"/>
            </a:solidFill>
          </a:ln>
          <a:effectLst>
            <a:outerShdw blurRad="50800" dist="25400" dir="54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9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 Title and 3 Bullets or 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Slide Title (One Line, Calibri Bold, Font Size 20-36)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 dirty="0" smtClean="0"/>
              <a:t>Content (Calibri, Font Size 24 if 3 bullets or less)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2"/>
            <a:r>
              <a:rPr lang="en-US" noProof="0" dirty="0" smtClean="0"/>
              <a:t>(Calibri, Font Size 20)</a:t>
            </a:r>
          </a:p>
          <a:p>
            <a:pPr lvl="3"/>
            <a:r>
              <a:rPr lang="en-US" noProof="0" dirty="0" smtClean="0"/>
              <a:t>(Calibri, Font Size 20)</a:t>
            </a:r>
          </a:p>
          <a:p>
            <a:pPr lvl="4"/>
            <a:r>
              <a:rPr lang="en-US" noProof="0" dirty="0" smtClean="0"/>
              <a:t>(Calibri, Font Size 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4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 Title and Over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smtClean="0"/>
              <a:t>Content (Calibri, Font Size 16 if more than 3 bullets)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9201"/>
            <a:ext cx="4038600" cy="4906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Content (Calibri, Font Size 16)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9201"/>
            <a:ext cx="4038600" cy="4906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Content (Calibri, Font Size 16)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Date Placeholder 24"/>
          <p:cNvSpPr>
            <a:spLocks noGrp="1"/>
          </p:cNvSpPr>
          <p:nvPr>
            <p:ph type="dt" sz="half" idx="13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6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2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07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CPP-DCPAS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ttom Line Up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CPP-DCPAS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Bottom Line Up Front (Calibri, Font Size 24)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4955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dirty="0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1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48590"/>
            <a:ext cx="1584375" cy="774277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025650" y="838200"/>
            <a:ext cx="6649929" cy="0"/>
          </a:xfrm>
          <a:prstGeom prst="line">
            <a:avLst/>
          </a:prstGeom>
          <a:ln w="38100">
            <a:solidFill>
              <a:srgbClr val="722A28"/>
            </a:solidFill>
          </a:ln>
          <a:effectLst>
            <a:outerShdw blurRad="50800" dist="25400" dir="54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4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9201"/>
            <a:ext cx="4038600" cy="4906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Content (Calibri, Font Size 16)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9201"/>
            <a:ext cx="4038600" cy="4906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Content (Calibri, Font Size 16)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044" y="6492876"/>
            <a:ext cx="545969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(</a:t>
            </a:r>
            <a:fld id="{07BB5704-CA4F-4330-932E-E70E78F78858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Date Placeholder 24"/>
          <p:cNvSpPr>
            <a:spLocks noGrp="1"/>
          </p:cNvSpPr>
          <p:nvPr>
            <p:ph type="dt" sz="half" idx="13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0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 Bottom Line Up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CPP-DCPAS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Bottom Line Up Front (Calibri, Font Size 24)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459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1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48590"/>
            <a:ext cx="1584375" cy="774277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025650" y="838200"/>
            <a:ext cx="6649929" cy="0"/>
          </a:xfrm>
          <a:prstGeom prst="line">
            <a:avLst/>
          </a:prstGeom>
          <a:ln w="38100">
            <a:solidFill>
              <a:srgbClr val="722A28"/>
            </a:solidFill>
          </a:ln>
          <a:effectLst>
            <a:outerShdw blurRad="50800" dist="25400" dir="54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 Title and 3 Bullets or L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Slide Title (One Line, Calibri Bold, Font Size 20-36)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 dirty="0" smtClean="0"/>
              <a:t>Content (Calibri, Font Size 24 if 3 bullets or less)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2"/>
            <a:r>
              <a:rPr lang="en-US" noProof="0" dirty="0" smtClean="0"/>
              <a:t>(Calibri, Font Size 20)</a:t>
            </a:r>
          </a:p>
          <a:p>
            <a:pPr lvl="3"/>
            <a:r>
              <a:rPr lang="en-US" noProof="0" dirty="0" smtClean="0"/>
              <a:t>(Calibri, Font Size 20)</a:t>
            </a:r>
          </a:p>
          <a:p>
            <a:pPr lvl="4"/>
            <a:r>
              <a:rPr lang="en-US" noProof="0" dirty="0" smtClean="0"/>
              <a:t>(Calibri, Font Size 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 Title and Over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smtClean="0"/>
              <a:t>Content (Calibri, Font Size 16 if more than 3 bullets)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1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9201"/>
            <a:ext cx="4038600" cy="4906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Content (Calibri, Font Size 16)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9201"/>
            <a:ext cx="4038600" cy="4906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Content (Calibri, Font Size 16)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1"/>
            <a:r>
              <a:rPr lang="en-US" noProof="0" dirty="0" smtClean="0"/>
              <a:t>(Calibri, Font Size 14)</a:t>
            </a:r>
          </a:p>
          <a:p>
            <a:pPr lvl="2"/>
            <a:r>
              <a:rPr lang="en-US" noProof="0" dirty="0" smtClean="0"/>
              <a:t>(Calibri, Font Size 14)</a:t>
            </a:r>
          </a:p>
          <a:p>
            <a:pPr lvl="3"/>
            <a:r>
              <a:rPr lang="en-US" noProof="0" dirty="0" smtClean="0"/>
              <a:t>(Calibri, Font Size 14)</a:t>
            </a:r>
          </a:p>
          <a:p>
            <a:pPr lvl="4"/>
            <a:r>
              <a:rPr lang="en-US" noProof="0" dirty="0" smtClean="0"/>
              <a:t>(Calibri, Font Size 14)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Date Placeholder 24"/>
          <p:cNvSpPr>
            <a:spLocks noGrp="1"/>
          </p:cNvSpPr>
          <p:nvPr>
            <p:ph type="dt" sz="half" idx="13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7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6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Slide Title (One Line, Calibri Bold, Font Size 20-36)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07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-CPP-DCPAS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4953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ttom Line Up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CPP-DCPAS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Bottom Line Up Front (Calibri, Font Size 24)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  <a:p>
            <a:pPr lvl="1"/>
            <a:r>
              <a:rPr lang="en-US" noProof="0" dirty="0" smtClean="0"/>
              <a:t>(Calibri, Font Size 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4955" y="647110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(</a:t>
            </a:r>
            <a:fld id="{07BB5704-CA4F-4330-932E-E70E78F78858}" type="slidenum">
              <a:rPr lang="en-US" smtClean="0">
                <a:solidFill>
                  <a:srgbClr val="BFBFBF"/>
                </a:solidFill>
              </a:rPr>
              <a:pPr/>
              <a:t>‹#›</a:t>
            </a:fld>
            <a:r>
              <a:rPr lang="en-US" smtClean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1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48590"/>
            <a:ext cx="1584375" cy="774277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025650" y="838200"/>
            <a:ext cx="6649929" cy="0"/>
          </a:xfrm>
          <a:prstGeom prst="line">
            <a:avLst/>
          </a:prstGeom>
          <a:ln w="38100">
            <a:solidFill>
              <a:srgbClr val="722A28"/>
            </a:solidFill>
          </a:ln>
          <a:effectLst>
            <a:outerShdw blurRad="50800" dist="25400" dir="54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ata 7"/>
          <p:cNvSpPr/>
          <p:nvPr userDrawn="1"/>
        </p:nvSpPr>
        <p:spPr>
          <a:xfrm flipH="1">
            <a:off x="381000" y="0"/>
            <a:ext cx="1828800" cy="6858000"/>
          </a:xfrm>
          <a:prstGeom prst="flowChartInputOutpu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50800" dist="254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6200000" flipH="1">
            <a:off x="-1335089" y="3236912"/>
            <a:ext cx="6870706" cy="371475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25400" sx="101000" sy="101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6200000" flipH="1">
            <a:off x="-2959102" y="3232152"/>
            <a:ext cx="6870702" cy="380999"/>
          </a:xfrm>
          <a:prstGeom prst="line">
            <a:avLst/>
          </a:prstGeom>
          <a:ln w="57150">
            <a:solidFill>
              <a:schemeClr val="bg2"/>
            </a:solidFill>
          </a:ln>
          <a:effectLst>
            <a:outerShdw blurRad="50800" dist="25400" sx="101000" sy="1010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9734" y="3441897"/>
            <a:ext cx="4842935" cy="772060"/>
          </a:xfrm>
        </p:spPr>
        <p:txBody>
          <a:bodyPr wrap="square" lIns="0" tIns="0" rIns="0" bIns="0" anchor="t">
            <a:noAutofit/>
          </a:bodyPr>
          <a:lstStyle>
            <a:lvl1pPr>
              <a:defRPr sz="2800" b="1"/>
            </a:lvl1pPr>
          </a:lstStyle>
          <a:p>
            <a:r>
              <a:rPr lang="en-US" noProof="0" dirty="0" smtClean="0"/>
              <a:t>Presentation Title</a:t>
            </a:r>
            <a:br>
              <a:rPr lang="en-US" noProof="0" dirty="0" smtClean="0"/>
            </a:br>
            <a:r>
              <a:rPr lang="en-US" noProof="0" dirty="0" smtClean="0"/>
              <a:t>(Calibri Bold, Font Size 20-36)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9734" y="4679165"/>
            <a:ext cx="5476655" cy="74720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Presenter’s Name (Calibri Bold, Font Size 18-32)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1" y="944452"/>
            <a:ext cx="4381500" cy="2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oter-CPP-DCPAS.jpg"/>
          <p:cNvPicPr>
            <a:picLocks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Slide Title (One Line, Calibri Bold, Font Size 20-36)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Content (One Line, Calibri, Font Size 24 if less than 3 bullets).</a:t>
            </a:r>
          </a:p>
          <a:p>
            <a:pPr lvl="1"/>
            <a:r>
              <a:rPr lang="en-US" noProof="0" dirty="0" smtClean="0"/>
              <a:t>One line long (Calibri, Font Size 20).</a:t>
            </a:r>
          </a:p>
          <a:p>
            <a:pPr lvl="1"/>
            <a:r>
              <a:rPr lang="en-US" noProof="0" dirty="0" smtClean="0"/>
              <a:t>No more than two sub bullets.</a:t>
            </a:r>
          </a:p>
          <a:p>
            <a:pPr lvl="2"/>
            <a:r>
              <a:rPr lang="en-US" noProof="0" dirty="0" smtClean="0"/>
              <a:t>Third level.</a:t>
            </a:r>
          </a:p>
          <a:p>
            <a:pPr lvl="3"/>
            <a:r>
              <a:rPr lang="en-US" noProof="0" dirty="0" smtClean="0"/>
              <a:t>Fourth level.</a:t>
            </a:r>
          </a:p>
          <a:p>
            <a:pPr lvl="4"/>
            <a:r>
              <a:rPr lang="en-US" noProof="0" dirty="0" smtClean="0"/>
              <a:t>Fifth level.</a:t>
            </a:r>
            <a:endParaRPr lang="en-U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25650" y="838200"/>
            <a:ext cx="6649929" cy="0"/>
          </a:xfrm>
          <a:prstGeom prst="line">
            <a:avLst/>
          </a:prstGeom>
          <a:ln w="38100">
            <a:solidFill>
              <a:srgbClr val="722A28"/>
            </a:solidFill>
          </a:ln>
          <a:effectLst>
            <a:outerShdw blurRad="50800" dist="25400" dir="54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 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48590"/>
            <a:ext cx="1584375" cy="7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oter-CPP-DCPAS.jpg"/>
          <p:cNvPicPr>
            <a:picLocks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6191822"/>
            <a:ext cx="9144000" cy="6661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Slide Title (One Line, Calibri Bold, Font Size 20-36)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Content (One Line, Calibri, Font Size 24 if less than 3 bullets).</a:t>
            </a:r>
          </a:p>
          <a:p>
            <a:pPr lvl="1"/>
            <a:r>
              <a:rPr lang="en-US" noProof="0" dirty="0" smtClean="0"/>
              <a:t>One line long (Calibri, Font Size 20).</a:t>
            </a:r>
          </a:p>
          <a:p>
            <a:pPr lvl="1"/>
            <a:r>
              <a:rPr lang="en-US" noProof="0" dirty="0" smtClean="0"/>
              <a:t>No more than two sub bullets.</a:t>
            </a:r>
          </a:p>
          <a:p>
            <a:pPr lvl="2"/>
            <a:r>
              <a:rPr lang="en-US" noProof="0" dirty="0" smtClean="0"/>
              <a:t>Third level.</a:t>
            </a:r>
          </a:p>
          <a:p>
            <a:pPr lvl="3"/>
            <a:r>
              <a:rPr lang="en-US" noProof="0" dirty="0" smtClean="0"/>
              <a:t>Fourth level.</a:t>
            </a:r>
          </a:p>
          <a:p>
            <a:pPr lvl="4"/>
            <a:r>
              <a:rPr lang="en-US" noProof="0" dirty="0" smtClean="0"/>
              <a:t>Fifth level.</a:t>
            </a:r>
            <a:endParaRPr lang="en-U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25650" y="838200"/>
            <a:ext cx="6649929" cy="0"/>
          </a:xfrm>
          <a:prstGeom prst="line">
            <a:avLst/>
          </a:prstGeom>
          <a:ln w="38100">
            <a:solidFill>
              <a:srgbClr val="722A28"/>
            </a:solidFill>
          </a:ln>
          <a:effectLst>
            <a:outerShdw blurRad="50800" dist="25400" dir="54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7970" y="6263812"/>
            <a:ext cx="628767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7965649" y="6191821"/>
            <a:ext cx="111236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BFBFBF"/>
                </a:solidFill>
              </a:rPr>
              <a:t>DPMAP Rev.2 July 2016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48590"/>
            <a:ext cx="1584375" cy="7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kodirect.jten.mil/html/COI.xhtml?course_prefix=DOD&amp;course_number=-DPMAP102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nic.navy.mil/regions/cnreurafswa/about/regional_departments/total_force_manpower/human-resources.html" TargetMode="External"/><Relationship Id="rId3" Type="http://schemas.openxmlformats.org/officeDocument/2006/relationships/hyperlink" Target="https://www.cpms.osd.mil/Subpage/NewBeginnings/DPMAP/" TargetMode="External"/><Relationship Id="rId7" Type="http://schemas.openxmlformats.org/officeDocument/2006/relationships/hyperlink" Target="https://cnic.navy.mil/regions/cnreurafswa/about/regional_departments/total_force_manpower.html" TargetMode="External"/><Relationship Id="rId2" Type="http://schemas.openxmlformats.org/officeDocument/2006/relationships/hyperlink" Target="https://compo.dcpds.cpms.osd.mil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nic.navy.mil/regions/cnreurafswa/about/regional_departments.html" TargetMode="External"/><Relationship Id="rId5" Type="http://schemas.openxmlformats.org/officeDocument/2006/relationships/hyperlink" Target="https://cnic.navy.mil/regions/cnreurafswa/about.html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cnic.navy.mil/regions/cnreurafswa.html" TargetMode="External"/><Relationship Id="rId9" Type="http://schemas.openxmlformats.org/officeDocument/2006/relationships/hyperlink" Target="mailto:Josie.ciccarelli.it@eu.navy.mi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62940" y="3198209"/>
            <a:ext cx="5105400" cy="1358703"/>
          </a:xfrm>
        </p:spPr>
        <p:txBody>
          <a:bodyPr/>
          <a:lstStyle/>
          <a:p>
            <a:r>
              <a:rPr lang="en-US" dirty="0" smtClean="0"/>
              <a:t>HIGHLIGHTS on the DoD Performance Management and Appraisal Program (DPMAP)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62940" y="2980439"/>
            <a:ext cx="2418120" cy="897122"/>
            <a:chOff x="504160" y="4188973"/>
            <a:chExt cx="2418120" cy="897122"/>
          </a:xfrm>
        </p:grpSpPr>
        <p:sp>
          <p:nvSpPr>
            <p:cNvPr id="10" name="Rectangle 9"/>
            <p:cNvSpPr/>
            <p:nvPr/>
          </p:nvSpPr>
          <p:spPr>
            <a:xfrm>
              <a:off x="504160" y="4188973"/>
              <a:ext cx="2418120" cy="8971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04160" y="4188973"/>
              <a:ext cx="2418120" cy="897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4" tIns="298704" rIns="298704" bIns="0" numCol="1" spcCol="1270" anchor="t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62200" y="4733245"/>
            <a:ext cx="6629400" cy="1386136"/>
            <a:chOff x="2662052" y="4798072"/>
            <a:chExt cx="6040671" cy="1386136"/>
          </a:xfrm>
        </p:grpSpPr>
        <p:sp>
          <p:nvSpPr>
            <p:cNvPr id="3" name="Rounded Rectangle 2"/>
            <p:cNvSpPr/>
            <p:nvPr/>
          </p:nvSpPr>
          <p:spPr>
            <a:xfrm>
              <a:off x="2662052" y="4798072"/>
              <a:ext cx="6034983" cy="1386136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333449" y="4827755"/>
              <a:ext cx="1369274" cy="1324608"/>
            </a:xfrm>
            <a:prstGeom prst="roundRect">
              <a:avLst/>
            </a:prstGeom>
            <a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 radius="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softEdge rad="12700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2662053" y="4827756"/>
              <a:ext cx="1624503" cy="1324608"/>
            </a:xfrm>
            <a:prstGeom prst="roundRect">
              <a:avLst/>
            </a:prstGeom>
            <a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Blur radius="18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effectLst>
              <a:softEdge rad="1270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5781060" y="4804846"/>
              <a:ext cx="1602113" cy="1379361"/>
            </a:xfrm>
            <a:prstGeom prst="roundRect">
              <a:avLst/>
            </a:prstGeom>
            <a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softEdge rad="12700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15"/>
            <p:cNvSpPr/>
            <p:nvPr/>
          </p:nvSpPr>
          <p:spPr>
            <a:xfrm>
              <a:off x="4286556" y="4827756"/>
              <a:ext cx="1494504" cy="1324608"/>
            </a:xfrm>
            <a:prstGeom prst="roundRect">
              <a:avLst/>
            </a:prstGeom>
            <a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Blur radius="5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effectLst>
              <a:softEdge rad="1270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2337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990600"/>
            <a:ext cx="8618679" cy="3738725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1</a:t>
            </a:r>
            <a:r>
              <a:rPr lang="en-US" sz="7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 is the beginning of the new rating cycle 2018-2019, ending Mar 31</a:t>
            </a:r>
            <a:r>
              <a:rPr lang="en-US" sz="7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A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plan must be established by Apr 30</a:t>
            </a:r>
            <a:r>
              <a:rPr lang="en-US" sz="7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Hierarchies!!</a:t>
            </a: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plans must be developed by Rating Officials (RO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reviewed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concurred with by the Senior Rating Official (SRO),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clearly communicated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employees, and acknowledged by employees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30 days of the beginning of each appraisal cycle (or EOD)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elements describe what work is to be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  Three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five performance elements are recommended for CNIC civilian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NON-SUPERVISORY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CNIC civilian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 shall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minimum of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performance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- two technical elements and two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supervisory performance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(i.e. 50% of Critical Elements must be Supervisory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titled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supervisors). The number of supervisory performance elements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performance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for supervisors will equal or exceed the number of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non-supervisory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(technical) performance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To ensure compliance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DPMAP, CNIC supervisory employees will utilize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enclosure (2) of the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CNIC Notice 12340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RATING CYCLE </a:t>
            </a:r>
            <a:r>
              <a:rPr lang="en-US" dirty="0" smtClean="0"/>
              <a:t>2018-2019 - Performance Elements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1157" y="5728352"/>
            <a:ext cx="2779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CNICNOTE12340, 30 Mar 2017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RATING CYCLE 2018-2019 </a:t>
            </a:r>
            <a:r>
              <a:rPr lang="en-US" dirty="0" smtClean="0"/>
              <a:t>– Performance Standards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191" y="1272138"/>
            <a:ext cx="8507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</a:rPr>
              <a:t>Performance Standards </a:t>
            </a:r>
            <a:r>
              <a:rPr lang="en-US" sz="2400" dirty="0">
                <a:solidFill>
                  <a:srgbClr val="000000"/>
                </a:solidFill>
              </a:rPr>
              <a:t>describe how the requirements and expectations provided in the performance elements are to be evaluated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Should be written using SMART </a:t>
            </a:r>
            <a:r>
              <a:rPr lang="en-US" sz="2000" dirty="0" smtClean="0">
                <a:solidFill>
                  <a:srgbClr val="000000"/>
                </a:solidFill>
              </a:rPr>
              <a:t>criteria 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(S-Specific, M-Measurable, A-Achievable, R-Relevant, T-Timely)</a:t>
            </a: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Must be written at “Fully Successful” level for each performance element</a:t>
            </a:r>
          </a:p>
          <a:p>
            <a:pPr lvl="1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Avoid using absolute standards (e.g., 100 percent, always, or never) unless critical to life and safety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1157" y="5728352"/>
            <a:ext cx="2991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DoD Instruction 1400.25, Vol. 431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9440" y="6211670"/>
            <a:ext cx="5528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prstClr val="white"/>
                </a:solidFill>
              </a:rPr>
              <a:t>Performance Management is a COLLABORATIVE EFFORT</a:t>
            </a:r>
          </a:p>
          <a:p>
            <a:pPr algn="ctr"/>
            <a:r>
              <a:rPr lang="en-US" b="1" i="1" dirty="0">
                <a:solidFill>
                  <a:prstClr val="white"/>
                </a:solidFill>
              </a:rPr>
              <a:t>between Supervisors and Employees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209800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Online training is available </a:t>
            </a:r>
            <a:r>
              <a:rPr lang="en-US" dirty="0" smtClean="0"/>
              <a:t>@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://jkodirect.jten.mil/html/COI.xhtml?course_prefix=DOD&amp;course_number=-</a:t>
            </a:r>
            <a:r>
              <a:rPr lang="en-US" dirty="0" smtClean="0">
                <a:hlinkClick r:id="rId2"/>
              </a:rPr>
              <a:t>DPMAP102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***TRAINING </a:t>
            </a:r>
            <a:r>
              <a:rPr lang="en-US" sz="2000" dirty="0"/>
              <a:t>IS MANDATORY AND MUST BE DOCUMENTED IN TWMS</a:t>
            </a:r>
            <a:r>
              <a:rPr lang="en-US" sz="2000" dirty="0" smtClean="0"/>
              <a:t>!***</a:t>
            </a:r>
            <a:endParaRPr lang="en-US" sz="2000" dirty="0"/>
          </a:p>
          <a:p>
            <a:pPr marL="0" indent="0" algn="ctr">
              <a:buNone/>
            </a:pPr>
            <a:endParaRPr lang="en-US" sz="2000" b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MANDATORY TRAINING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7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1" y="1066800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hlinkClick r:id="rId2"/>
              </a:rPr>
              <a:t>https://compo.dcpds.cpms.osd.mil/</a:t>
            </a:r>
            <a:r>
              <a:rPr lang="en-US" sz="2200" dirty="0"/>
              <a:t>	</a:t>
            </a:r>
            <a:r>
              <a:rPr lang="en-US" sz="2200" dirty="0" err="1" smtClean="0"/>
              <a:t>MyBiz</a:t>
            </a:r>
            <a:r>
              <a:rPr lang="en-US" sz="2200" dirty="0" smtClean="0"/>
              <a:t>+</a:t>
            </a: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err="1" smtClean="0"/>
              <a:t>MyPerformance</a:t>
            </a:r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(Military supervisors will have to request a </a:t>
            </a:r>
            <a:r>
              <a:rPr lang="en-US" sz="2200" dirty="0" err="1" smtClean="0"/>
              <a:t>MyWorkplace</a:t>
            </a:r>
            <a:r>
              <a:rPr lang="en-US" sz="2200" dirty="0" smtClean="0"/>
              <a:t> account)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DPMAP website: </a:t>
            </a:r>
            <a:endParaRPr lang="en-US" sz="2200" dirty="0" smtClean="0"/>
          </a:p>
          <a:p>
            <a:pPr algn="ctr"/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://www.cpms.osd.mil/Subpage/NewBeginnings/DPMAP</a:t>
            </a:r>
            <a:r>
              <a:rPr lang="en-US" sz="2200" dirty="0" smtClean="0">
                <a:hlinkClick r:id="rId3"/>
              </a:rPr>
              <a:t>/</a:t>
            </a:r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G2 DPMAP PAGE:</a:t>
            </a:r>
          </a:p>
          <a:p>
            <a:pPr algn="ctr"/>
            <a:r>
              <a:rPr lang="en-US" dirty="0">
                <a:hlinkClick r:id="rId4"/>
              </a:rPr>
              <a:t>Commander, Navy Region Europe, Africa, Southwest Asia </a:t>
            </a:r>
            <a:r>
              <a:rPr lang="en-US" dirty="0"/>
              <a:t> »  </a:t>
            </a:r>
            <a:r>
              <a:rPr lang="en-US" dirty="0">
                <a:hlinkClick r:id="rId5"/>
              </a:rPr>
              <a:t>About </a:t>
            </a:r>
            <a:r>
              <a:rPr lang="en-US" dirty="0"/>
              <a:t> »  </a:t>
            </a:r>
            <a:endParaRPr lang="en-US" dirty="0" smtClean="0"/>
          </a:p>
          <a:p>
            <a:pPr algn="ctr"/>
            <a:r>
              <a:rPr lang="en-US" dirty="0" smtClean="0">
                <a:hlinkClick r:id="rId6"/>
              </a:rPr>
              <a:t>Regional </a:t>
            </a:r>
            <a:r>
              <a:rPr lang="en-US" dirty="0">
                <a:hlinkClick r:id="rId6"/>
              </a:rPr>
              <a:t>Departments </a:t>
            </a:r>
            <a:r>
              <a:rPr lang="en-US" dirty="0"/>
              <a:t> »  </a:t>
            </a:r>
            <a:r>
              <a:rPr lang="en-US" dirty="0">
                <a:hlinkClick r:id="rId7"/>
              </a:rPr>
              <a:t>Total Force / Manpower </a:t>
            </a:r>
            <a:r>
              <a:rPr lang="en-US" dirty="0"/>
              <a:t> »  </a:t>
            </a:r>
            <a:r>
              <a:rPr lang="en-US" dirty="0">
                <a:hlinkClick r:id="rId8"/>
              </a:rPr>
              <a:t>Human Resources </a:t>
            </a:r>
            <a:r>
              <a:rPr lang="en-US" dirty="0"/>
              <a:t> »  Hot Items </a:t>
            </a:r>
            <a:endParaRPr lang="en-US" dirty="0" smtClean="0"/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CNIC Regional Coordinator:</a:t>
            </a:r>
          </a:p>
          <a:p>
            <a:pPr algn="ctr"/>
            <a:r>
              <a:rPr lang="en-US" sz="2200" dirty="0" smtClean="0"/>
              <a:t>Josie </a:t>
            </a:r>
            <a:r>
              <a:rPr lang="en-US" sz="2200" dirty="0" err="1" smtClean="0"/>
              <a:t>Ciccarelli</a:t>
            </a:r>
            <a:r>
              <a:rPr lang="en-US" sz="2200" dirty="0" smtClean="0"/>
              <a:t>, CNREURAFSWA N1</a:t>
            </a:r>
          </a:p>
          <a:p>
            <a:pPr algn="ctr"/>
            <a:r>
              <a:rPr lang="en-US" sz="2200" dirty="0" smtClean="0">
                <a:hlinkClick r:id="rId9"/>
              </a:rPr>
              <a:t>Josie.ciccarelli.it@eu.navy.mil</a:t>
            </a:r>
            <a:r>
              <a:rPr lang="en-US" sz="2200" dirty="0" smtClean="0"/>
              <a:t>, DSN 626-6953</a:t>
            </a:r>
            <a:endParaRPr lang="en-US" sz="2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1295400"/>
            <a:ext cx="304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8800" y="1295400"/>
            <a:ext cx="304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MANAGEMENT FEATURES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084038"/>
              </p:ext>
            </p:extLst>
          </p:nvPr>
        </p:nvGraphicFramePr>
        <p:xfrm>
          <a:off x="457200" y="914400"/>
          <a:ext cx="8229600" cy="513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87630" y="6203002"/>
            <a:ext cx="560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prstClr val="white"/>
                </a:solidFill>
              </a:rPr>
              <a:t>Fair – Credible – Transparent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0918" y="4493500"/>
            <a:ext cx="2223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Outstanding  (5)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Fully Successful (3)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Unacceptable (1)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REVIEW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149489"/>
            <a:ext cx="9220200" cy="5078313"/>
            <a:chOff x="0" y="1149489"/>
            <a:chExt cx="9220200" cy="5078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72046"/>
              <a:ext cx="9144000" cy="46155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7391400" y="1828800"/>
              <a:ext cx="1828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6200" y="1149489"/>
              <a:ext cx="8991600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 you can proceed to your annual review you must have completed your progress review. 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a progress review has not been completed… COMPLETE IT NOW!! </a:t>
              </a: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NOTE: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Employee has to acknowledge the performance plan before the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Progress Review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 will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available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The RO creates the progress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The progress review is approved by the HLR, as appropriate, or the RO documents the HLR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approval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The RO documents communication to employee and transfers the progress review to the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employee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acknowledgment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The employee acknowledges the communication from the RO. (If an employee is not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available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acknowledge the progress review or refuses to acknowledge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it, the RO will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need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to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it)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WRITEUP IS NECESSARY NOR ALLOWED IN THE SYSTEM</a:t>
              </a:r>
              <a:endPara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93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261170"/>
            <a:ext cx="8686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Self-assessments are required of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CNIC employees who have been under an approved performance plan for a minimum of 90 days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and are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due by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April 13,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2018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Tools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Complete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Self-Assessments: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elements and standards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accomplishments and achievements occurring during the appraisal cycle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You Include in Your Self-Assessment?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on each performance elements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achievements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connection between your accomplishments, the results, and the impact on the organization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challenges, how you resolved them, and lessons learned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supportable distinctions in performance above fully successful if you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achieved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and beyond what was expected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recognitions and compliments you received during the appraisal cycle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56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</p:spPr>
        <p:txBody>
          <a:bodyPr/>
          <a:lstStyle/>
          <a:p>
            <a:r>
              <a:rPr lang="en-US" dirty="0" smtClean="0"/>
              <a:t>SELF-ASSESSMENT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505200"/>
            <a:ext cx="7181850" cy="15049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71600" y="4343400"/>
            <a:ext cx="1371600" cy="152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19200" y="4238685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1038285"/>
            <a:ext cx="8686800" cy="4524315"/>
            <a:chOff x="228600" y="838200"/>
            <a:chExt cx="8686800" cy="4524315"/>
          </a:xfrm>
        </p:grpSpPr>
        <p:sp>
          <p:nvSpPr>
            <p:cNvPr id="12" name="Rectangle 11"/>
            <p:cNvSpPr/>
            <p:nvPr/>
          </p:nvSpPr>
          <p:spPr>
            <a:xfrm>
              <a:off x="228600" y="838200"/>
              <a:ext cx="86868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Self-assessment is started by the employee, who must currently hold the plan.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 Status must be “Progress Review Completed”.  If the plan is with the RO it must be retrieved by the employee.</a:t>
              </a:r>
            </a:p>
            <a:p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‘Update’ from the Action column drop-down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menu, then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‘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Go’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  <a:p>
              <a:r>
                <a:rPr lang="en-US" dirty="0"/>
                <a:t>Select </a:t>
              </a:r>
              <a:r>
                <a:rPr lang="en-US" dirty="0" smtClean="0"/>
                <a:t>the </a:t>
              </a:r>
              <a:r>
                <a:rPr lang="en-US" i="1" dirty="0" smtClean="0"/>
                <a:t>Annual </a:t>
              </a:r>
              <a:r>
                <a:rPr lang="en-US" i="1" dirty="0"/>
                <a:t>Appraisal </a:t>
              </a:r>
              <a:r>
                <a:rPr lang="en-US" dirty="0"/>
                <a:t>tab which opens the </a:t>
              </a:r>
              <a:r>
                <a:rPr lang="en-US" i="1" dirty="0"/>
                <a:t>Assessments </a:t>
              </a:r>
              <a:r>
                <a:rPr lang="en-US" dirty="0" smtClean="0"/>
                <a:t>tab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47737" y="2123956"/>
              <a:ext cx="7248525" cy="557213"/>
              <a:chOff x="947737" y="1219200"/>
              <a:chExt cx="7248525" cy="55721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47737" y="1219200"/>
                <a:ext cx="7248525" cy="557213"/>
                <a:chOff x="947737" y="1347787"/>
                <a:chExt cx="7248525" cy="557213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7737" y="1347787"/>
                  <a:ext cx="7248525" cy="557213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4648200" y="1600200"/>
                  <a:ext cx="10668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4724400" y="1524000"/>
                <a:ext cx="9906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employee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22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169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0141"/>
            <a:ext cx="9144000" cy="12528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0721" y="228600"/>
            <a:ext cx="7010400" cy="609600"/>
          </a:xfrm>
        </p:spPr>
        <p:txBody>
          <a:bodyPr/>
          <a:lstStyle/>
          <a:p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8956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will select one by one the performance elements and will input their assessment in the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input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51054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will transfer their input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rating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by selecting the ‘Choose an Action’ drop down arrow in upper right hand corner of screen and select ‘Transfer to Rating Official’, then select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‘Go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endParaRPr lang="en-US" sz="1800" b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RATING OF RECORD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2192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Rating Official receives the plan, they will follow the same access procedure, getting to Select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Appraisal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 which opens the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 and Ratings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</a:p>
          <a:p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7750" y="2209800"/>
            <a:ext cx="7181850" cy="1504950"/>
            <a:chOff x="1047750" y="2209800"/>
            <a:chExt cx="7181850" cy="1504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750" y="2209800"/>
              <a:ext cx="7181850" cy="15049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71600" y="3048000"/>
              <a:ext cx="13716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Assessments and Ratings</a:t>
              </a:r>
              <a:endParaRPr lang="en-US" sz="800" b="1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52400" y="3810000"/>
            <a:ext cx="8915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Rating Official will select one by one the performance elements and employee assessment </a:t>
            </a:r>
            <a:endParaRPr lang="en-US" sz="1800" b="0" dirty="0"/>
          </a:p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will enter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narrative into the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box.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Then, they will recommend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performance element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element in the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Record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tab.  Press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and continue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lower right hand corner to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with the process or ‘Logout’ link in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hand corner to end session. </a:t>
            </a:r>
          </a:p>
          <a:p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9200" y="2819400"/>
            <a:ext cx="1600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28194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APPROVALS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371600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completed the rating of record, The Rating Official will have to request Higher Level Reviewer approval through the </a:t>
            </a:r>
            <a:r>
              <a:rPr lang="en-US" sz="1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Approvals </a:t>
            </a:r>
            <a:r>
              <a:rPr lang="en-US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Acknowledgments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7750" y="2609850"/>
            <a:ext cx="7181850" cy="1504950"/>
            <a:chOff x="1047750" y="2609850"/>
            <a:chExt cx="7181850" cy="150495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2609850"/>
              <a:ext cx="7181850" cy="1504950"/>
              <a:chOff x="1047750" y="2209800"/>
              <a:chExt cx="7181850" cy="15049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7750" y="2209800"/>
                <a:ext cx="7181850" cy="150495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371600" y="3048000"/>
                <a:ext cx="1371600" cy="152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/>
                  <a:t>Assessments and Ratings</a:t>
                </a:r>
                <a:endParaRPr lang="en-US" sz="800" b="1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038600" y="3276600"/>
              <a:ext cx="1981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52400" y="4114800"/>
            <a:ext cx="8915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Rating Official - Request or Document Higher Level Review, select ‘Start’ button. </a:t>
            </a:r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higher level review, select </a:t>
            </a:r>
            <a:r>
              <a:rPr lang="en-US" sz="19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lang="en-US" sz="19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Transfer to the Higher Level </a:t>
            </a:r>
            <a:r>
              <a:rPr lang="en-US" sz="19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Reviewer.</a:t>
            </a:r>
          </a:p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Higher Level Reviewer has approved  the rating, communication to the employee may start.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4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DPMAP TIMELINE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95473"/>
              </p:ext>
            </p:extLst>
          </p:nvPr>
        </p:nvGraphicFramePr>
        <p:xfrm>
          <a:off x="457200" y="1253950"/>
          <a:ext cx="8013700" cy="354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551"/>
                <a:gridCol w="3532375"/>
                <a:gridCol w="2589774"/>
              </a:tblGrid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03/30/18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of 2017-2018 Performance Cycle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04/01/18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of 2018-2019 Performance Cycle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04/13/18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Employee Self-assessments Are Due for 2017-2018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04/30/18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Rating Official Assessments Due for 2017-2018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 for ALL 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04/30/18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Plans Established for 2018-2019 Cycle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 for ALL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0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05/15/18*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HLR Reviews Must Be Completed for 2017-2018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Level Reviewers (HLR) for ALL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0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06/01/18*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Rating Effective Date for 2017-2018 Cycle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06/04/18*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Award Nominations Due/Board Deliberations Begin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HLRs, XOs/COs, N-Codes, Boards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06/15/18*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Awards Approved/Board Deliberations Completed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HLRs, XOs/COs, N-Codes, Boards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06/18/18*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Notifications of Rating/Awards Start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06/30/18*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Notifications of Rating/Awards Completed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07/16/18*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Lump-sum Bonus Effective Date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4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07/30/18*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QSI Effective Date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1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*Indicates Change To CNICNOTE of 30 March 2017</a:t>
                      </a:r>
                      <a:endParaRPr lang="en-US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401" y="50292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 cycle for GS and LNs will overlap, however DPMAP is only applicable to GS’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1933845" cy="76504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09600" y="1447800"/>
            <a:ext cx="457200" cy="1981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9600" y="1249681"/>
            <a:ext cx="457200" cy="1981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4642"/>
      </p:ext>
    </p:extLst>
  </p:cSld>
  <p:clrMapOvr>
    <a:masterClrMapping/>
  </p:clrMapOvr>
</p:sld>
</file>

<file path=ppt/theme/theme1.xml><?xml version="1.0" encoding="utf-8"?>
<a:theme xmlns:a="http://schemas.openxmlformats.org/drawingml/2006/main" name="01 New Beginnings powerpoint template">
  <a:themeElements>
    <a:clrScheme name="CPP">
      <a:dk1>
        <a:srgbClr val="000000"/>
      </a:dk1>
      <a:lt1>
        <a:sysClr val="window" lastClr="FFFFFF"/>
      </a:lt1>
      <a:dk2>
        <a:srgbClr val="212E60"/>
      </a:dk2>
      <a:lt2>
        <a:srgbClr val="BFBFBF"/>
      </a:lt2>
      <a:accent1>
        <a:srgbClr val="772432"/>
      </a:accent1>
      <a:accent2>
        <a:srgbClr val="4D70B8"/>
      </a:accent2>
      <a:accent3>
        <a:srgbClr val="EFCE48"/>
      </a:accent3>
      <a:accent4>
        <a:srgbClr val="79BD71"/>
      </a:accent4>
      <a:accent5>
        <a:srgbClr val="97D8E4"/>
      </a:accent5>
      <a:accent6>
        <a:srgbClr val="9257A1"/>
      </a:accent6>
      <a:hlink>
        <a:srgbClr val="0000FF"/>
      </a:hlink>
      <a:folHlink>
        <a:srgbClr val="800080"/>
      </a:folHlink>
    </a:clrScheme>
    <a:fontScheme name="CP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1 New Beginnings powerpoint template">
  <a:themeElements>
    <a:clrScheme name="CPP">
      <a:dk1>
        <a:srgbClr val="000000"/>
      </a:dk1>
      <a:lt1>
        <a:sysClr val="window" lastClr="FFFFFF"/>
      </a:lt1>
      <a:dk2>
        <a:srgbClr val="212E60"/>
      </a:dk2>
      <a:lt2>
        <a:srgbClr val="BFBFBF"/>
      </a:lt2>
      <a:accent1>
        <a:srgbClr val="772432"/>
      </a:accent1>
      <a:accent2>
        <a:srgbClr val="4D70B8"/>
      </a:accent2>
      <a:accent3>
        <a:srgbClr val="EFCE48"/>
      </a:accent3>
      <a:accent4>
        <a:srgbClr val="79BD71"/>
      </a:accent4>
      <a:accent5>
        <a:srgbClr val="97D8E4"/>
      </a:accent5>
      <a:accent6>
        <a:srgbClr val="9257A1"/>
      </a:accent6>
      <a:hlink>
        <a:srgbClr val="0000FF"/>
      </a:hlink>
      <a:folHlink>
        <a:srgbClr val="800080"/>
      </a:folHlink>
    </a:clrScheme>
    <a:fontScheme name="CP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1631</Words>
  <Application>Microsoft Office PowerPoint</Application>
  <PresentationFormat>On-screen Show (4:3)</PresentationFormat>
  <Paragraphs>215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01 New Beginnings powerpoint template</vt:lpstr>
      <vt:lpstr>1_01 New Beginnings powerpoint template</vt:lpstr>
      <vt:lpstr>HIGHLIGHTS on the DoD Performance Management and Appraisal Program (DPMAP)</vt:lpstr>
      <vt:lpstr>KEY PERFORMANCE MANAGEMENT FEATURES</vt:lpstr>
      <vt:lpstr>PROGRESS REVIEW</vt:lpstr>
      <vt:lpstr>SELF-ASSESSMENT</vt:lpstr>
      <vt:lpstr>SELF-ASSESSMENT</vt:lpstr>
      <vt:lpstr>SELF-ASSESSMENT</vt:lpstr>
      <vt:lpstr>RATING OF RECORD</vt:lpstr>
      <vt:lpstr>DOCUMENTING APPROVALS</vt:lpstr>
      <vt:lpstr>DPMAP TIMELINE</vt:lpstr>
      <vt:lpstr>NEW RATING CYCLE 2018-2019 - Performance Elements</vt:lpstr>
      <vt:lpstr>NEW RATING CYCLE 2018-2019 – Performance Standards</vt:lpstr>
      <vt:lpstr>MANDATORY TRAINING REQUIRED</vt:lpstr>
      <vt:lpstr>REFERENCES</vt:lpstr>
    </vt:vector>
  </TitlesOfParts>
  <Company>ONE-NET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DoD Performance Management and Appraisal Program (DPMAP)</dc:title>
  <dc:creator>Ciccarelli,  Josie IT USN CNREURAFSWA NAPLES</dc:creator>
  <cp:lastModifiedBy>Ciccarelli,  Josie IT USN CNREURAFSWA NAPLES</cp:lastModifiedBy>
  <cp:revision>43</cp:revision>
  <cp:lastPrinted>2018-03-19T10:30:37Z</cp:lastPrinted>
  <dcterms:created xsi:type="dcterms:W3CDTF">2017-07-19T05:31:29Z</dcterms:created>
  <dcterms:modified xsi:type="dcterms:W3CDTF">2018-03-20T14:30:01Z</dcterms:modified>
</cp:coreProperties>
</file>